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44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17" r:id="rId11"/>
    <p:sldId id="1837" r:id="rId12"/>
    <p:sldId id="1805" r:id="rId13"/>
    <p:sldId id="1816" r:id="rId14"/>
    <p:sldId id="1838" r:id="rId15"/>
    <p:sldId id="1840" r:id="rId16"/>
    <p:sldId id="1763" r:id="rId17"/>
    <p:sldId id="1807" r:id="rId18"/>
    <p:sldId id="1842" r:id="rId19"/>
    <p:sldId id="1900" r:id="rId20"/>
    <p:sldId id="1841" r:id="rId21"/>
    <p:sldId id="1843" r:id="rId22"/>
    <p:sldId id="1798" r:id="rId23"/>
    <p:sldId id="1830" r:id="rId24"/>
    <p:sldId id="1901" r:id="rId25"/>
    <p:sldId id="1902" r:id="rId26"/>
    <p:sldId id="1847" r:id="rId27"/>
    <p:sldId id="1892" r:id="rId28"/>
    <p:sldId id="1920" r:id="rId29"/>
    <p:sldId id="1926" r:id="rId30"/>
    <p:sldId id="1921" r:id="rId31"/>
    <p:sldId id="1922" r:id="rId32"/>
    <p:sldId id="1923" r:id="rId33"/>
    <p:sldId id="1925" r:id="rId34"/>
    <p:sldId id="1893" r:id="rId35"/>
    <p:sldId id="1848" r:id="rId36"/>
    <p:sldId id="1903" r:id="rId37"/>
    <p:sldId id="1904" r:id="rId38"/>
    <p:sldId id="1890" r:id="rId39"/>
    <p:sldId id="1744" r:id="rId40"/>
    <p:sldId id="1905" r:id="rId41"/>
    <p:sldId id="1906" r:id="rId42"/>
    <p:sldId id="1735" r:id="rId43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49"/>
    </p:embeddedFont>
    <p:embeddedFont>
      <p:font typeface="微软雅黑 Light" panose="020B0502040204020203" pitchFamily="34" charset="-122"/>
      <p:regular r:id="rId50"/>
    </p:embeddedFont>
    <p:embeddedFont>
      <p:font typeface="Wingdings 3" panose="05040102010807070707" pitchFamily="18" charset="2"/>
      <p:regular r:id="rId51"/>
    </p:embeddedFont>
    <p:embeddedFont>
      <p:font typeface="等线" panose="02010600030101010101" pitchFamily="2" charset="-122"/>
      <p:regular r:id="rId52"/>
    </p:embeddedFont>
    <p:embeddedFont>
      <p:font typeface="微软雅黑" panose="020B0503020204020204" charset="-122"/>
      <p:regular r:id="rId53"/>
    </p:embeddedFont>
    <p:embeddedFont>
      <p:font typeface="Segoe UI Light" panose="020B0502040204020203"/>
      <p:regular r:id="rId54"/>
      <p:italic r:id="rId55"/>
    </p:embeddedFont>
    <p:embeddedFont>
      <p:font typeface="Arial Black" panose="020B0A04020102020204" charset="0"/>
      <p:bold r:id="rId56"/>
    </p:embeddedFont>
    <p:embeddedFont>
      <p:font typeface="Century Gothic" panose="020B0502020202020204" charset="0"/>
      <p:regular r:id="rId57"/>
      <p:bold r:id="rId58"/>
      <p:italic r:id="rId59"/>
      <p:boldItalic r:id="rId60"/>
    </p:embeddedFont>
  </p:embeddedFontLst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  <p14:sldId id="299"/>
            <p14:sldId id="314"/>
            <p14:sldId id="334"/>
            <p14:sldId id="1802"/>
            <p14:sldId id="315"/>
            <p14:sldId id="1817"/>
            <p14:sldId id="1837"/>
            <p14:sldId id="1805"/>
            <p14:sldId id="1816"/>
            <p14:sldId id="1838"/>
            <p14:sldId id="1840"/>
            <p14:sldId id="1763"/>
            <p14:sldId id="1807"/>
            <p14:sldId id="1842"/>
            <p14:sldId id="1900"/>
            <p14:sldId id="1841"/>
            <p14:sldId id="1843"/>
            <p14:sldId id="1798"/>
            <p14:sldId id="1830"/>
            <p14:sldId id="1901"/>
            <p14:sldId id="1902"/>
            <p14:sldId id="1847"/>
            <p14:sldId id="1892"/>
            <p14:sldId id="1920"/>
            <p14:sldId id="1926"/>
            <p14:sldId id="1921"/>
            <p14:sldId id="1922"/>
            <p14:sldId id="1923"/>
            <p14:sldId id="1925"/>
            <p14:sldId id="1893"/>
            <p14:sldId id="1848"/>
            <p14:sldId id="1903"/>
            <p14:sldId id="1904"/>
            <p14:sldId id="1890"/>
            <p14:sldId id="1744"/>
            <p14:sldId id="1905"/>
            <p14:sldId id="1906"/>
            <p14:sldId id="1735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262"/>
    <a:srgbClr val="FDCC5F"/>
    <a:srgbClr val="ADD99B"/>
    <a:srgbClr val="5572CA"/>
    <a:srgbClr val="D2CDD2"/>
    <a:srgbClr val="FA7923"/>
    <a:srgbClr val="8AC858"/>
    <a:srgbClr val="DF3621"/>
    <a:srgbClr val="B4066C"/>
    <a:srgbClr val="DAE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1" Type="http://schemas.openxmlformats.org/officeDocument/2006/relationships/tags" Target="tags/tag19.xml"/><Relationship Id="rId60" Type="http://schemas.openxmlformats.org/officeDocument/2006/relationships/font" Target="fonts/font12.fntdata"/><Relationship Id="rId6" Type="http://schemas.openxmlformats.org/officeDocument/2006/relationships/slide" Target="slides/slide2.xml"/><Relationship Id="rId59" Type="http://schemas.openxmlformats.org/officeDocument/2006/relationships/font" Target="fonts/font11.fntdata"/><Relationship Id="rId58" Type="http://schemas.openxmlformats.org/officeDocument/2006/relationships/font" Target="fonts/font10.fntdata"/><Relationship Id="rId57" Type="http://schemas.openxmlformats.org/officeDocument/2006/relationships/font" Target="fonts/font9.fntdata"/><Relationship Id="rId56" Type="http://schemas.openxmlformats.org/officeDocument/2006/relationships/font" Target="fonts/font8.fntdata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1.fntdata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AD54842E-778A-4CC9-9234-15CF251718C0}" type="presOf" srcId="{5D90FC82-6517-4622-A540-7E2D7B740547}" destId="{E780FB8D-01A6-4FBB-9D92-6A207F2831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AD54842E-778A-4CC9-9234-15CF251718C0}" type="presOf" srcId="{5D90FC82-6517-4622-A540-7E2D7B740547}" destId="{E780FB8D-01A6-4FBB-9D92-6A207F2831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AD54842E-778A-4CC9-9234-15CF251718C0}" type="presOf" srcId="{5D90FC82-6517-4622-A540-7E2D7B740547}" destId="{E780FB8D-01A6-4FBB-9D92-6A207F2831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AD54842E-778A-4CC9-9234-15CF251718C0}" type="presOf" srcId="{5D90FC82-6517-4622-A540-7E2D7B740547}" destId="{E780FB8D-01A6-4FBB-9D92-6A207F2831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AD54842E-778A-4CC9-9234-15CF251718C0}" type="presOf" srcId="{5D90FC82-6517-4622-A540-7E2D7B740547}" destId="{E780FB8D-01A6-4FBB-9D92-6A207F2831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AD54842E-778A-4CC9-9234-15CF251718C0}" type="presOf" srcId="{5D90FC82-6517-4622-A540-7E2D7B740547}" destId="{E780FB8D-01A6-4FBB-9D92-6A207F2831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AD54842E-778A-4CC9-9234-15CF251718C0}" type="presOf" srcId="{5D90FC82-6517-4622-A540-7E2D7B740547}" destId="{E780FB8D-01A6-4FBB-9D92-6A207F2831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jpe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39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6" Type="http://schemas.openxmlformats.org/officeDocument/2006/relationships/tags" Target="../tags/tag17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jpe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jpe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jpe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jpe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jpe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.png"/><Relationship Id="rId3" Type="http://schemas.openxmlformats.org/officeDocument/2006/relationships/tags" Target="../tags/tag18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tags" Target="../tags/tag15.xml"/><Relationship Id="rId2" Type="http://schemas.openxmlformats.org/officeDocument/2006/relationships/image" Target="../media/image26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075" y="3190240"/>
            <a:ext cx="8839200" cy="478155"/>
          </a:xfrm>
        </p:spPr>
        <p:txBody>
          <a:bodyPr wrap="square"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Website Based on Deep Learning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Dataset -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VOC 2007 </a:t>
            </a:r>
            <a:b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</a:br>
            <a:endParaRPr lang="en-US" altLang="zh-CN" dirty="0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800100" y="995680"/>
            <a:ext cx="821055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PASCAL VOC, MS-COCO,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Open Image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309245" y="5474335"/>
            <a:ext cx="10405110" cy="7639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VOC: R-CNN, Yolo,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 have benchmarks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610" y="1519555"/>
            <a:ext cx="7687310" cy="381952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309245" y="3220720"/>
            <a:ext cx="3360420" cy="56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Including 20 classes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8000+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images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Evaluation 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693535" y="5965190"/>
            <a:ext cx="101028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AP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5694680" y="810260"/>
            <a:ext cx="6360795" cy="5100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86255"/>
            <a:ext cx="5470525" cy="3782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右箭头 5"/>
          <p:cNvSpPr/>
          <p:nvPr/>
        </p:nvSpPr>
        <p:spPr>
          <a:xfrm rot="16200000">
            <a:off x="6715125" y="5155565"/>
            <a:ext cx="811530" cy="365125"/>
          </a:xfrm>
          <a:prstGeom prst="rightArrow">
            <a:avLst/>
          </a:prstGeom>
          <a:gradFill>
            <a:gsLst>
              <a:gs pos="0">
                <a:schemeClr val="accent1"/>
              </a:gs>
              <a:gs pos="0">
                <a:srgbClr val="FF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6693535" y="1100455"/>
            <a:ext cx="608965" cy="94297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6790055" y="1189355"/>
            <a:ext cx="979170" cy="150876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790055" y="1311275"/>
            <a:ext cx="1445260" cy="230822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683375" y="1788160"/>
            <a:ext cx="1906905" cy="31445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03770" y="2275840"/>
            <a:ext cx="1706880" cy="282067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8255635" y="2609215"/>
            <a:ext cx="1359535" cy="250507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8884920" y="2830830"/>
            <a:ext cx="1254760" cy="233426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9594850" y="2745740"/>
            <a:ext cx="1270000" cy="244983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0434320" y="3400425"/>
            <a:ext cx="874395" cy="175704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1095990" y="3537585"/>
            <a:ext cx="785495" cy="158686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449050" y="4307840"/>
            <a:ext cx="436245" cy="88773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2"/>
          <p:cNvSpPr txBox="1"/>
          <p:nvPr/>
        </p:nvSpPr>
        <p:spPr>
          <a:xfrm>
            <a:off x="7300595" y="3215005"/>
            <a:ext cx="4422775" cy="684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Area Under Curve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2230120" y="5885815"/>
            <a:ext cx="264477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IoU(&gt;=0.5)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7370445" y="5982970"/>
            <a:ext cx="548386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mAP = Sum(AP)/class number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Challenges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3585210" y="5935345"/>
            <a:ext cx="860679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bad weather conditions (strongly snowy, foggy, etc.)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2" name="标题 2"/>
          <p:cNvSpPr txBox="1"/>
          <p:nvPr/>
        </p:nvSpPr>
        <p:spPr>
          <a:xfrm>
            <a:off x="195580" y="4237355"/>
            <a:ext cx="4424045" cy="1515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small targets overlapping (a street with hundreds of pedestrians)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5865" y="829310"/>
            <a:ext cx="6704965" cy="5044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4648" t="10861" r="14287" b="26188"/>
          <a:stretch>
            <a:fillRect/>
          </a:stretch>
        </p:blipFill>
        <p:spPr>
          <a:xfrm>
            <a:off x="496570" y="883920"/>
            <a:ext cx="4077970" cy="31546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Methods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YOLO (v1-v5)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2"/>
          <p:cNvSpPr txBox="1"/>
          <p:nvPr/>
        </p:nvSpPr>
        <p:spPr>
          <a:xfrm>
            <a:off x="454025" y="5914390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More details in the final report.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125095" y="938530"/>
          <a:ext cx="11941810" cy="447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805"/>
                <a:gridCol w="2399665"/>
                <a:gridCol w="2165985"/>
                <a:gridCol w="2754630"/>
                <a:gridCol w="2244725"/>
              </a:tblGrid>
              <a:tr h="74612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Backbone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Neck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Head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Prediction</a:t>
                      </a:r>
                      <a:endParaRPr lang="en-US" altLang="zh-CN"/>
                    </a:p>
                  </a:txBody>
                  <a:tcPr/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YOLO-v1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GoogleNet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None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Fc-&gt;7*7*(5+5+20)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MSE Loss</a:t>
                      </a:r>
                      <a:endParaRPr lang="en-US" altLang="zh-CN"/>
                    </a:p>
                  </a:txBody>
                  <a:tcPr/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YOLO-v2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darknet19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None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Passthrough: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Conv-&gt;13*13*5*(5+20)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MSE Loss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YOLO-v3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darknet53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csp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FPN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Conv-&gt;13*13*5*(5+80)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-&gt;26*26*5*(5+80)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-&gt;52*52*5*(5+80)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MSE Loss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YOLO-v4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darknet53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csp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SPP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FPN+</a:t>
                      </a:r>
                      <a:r>
                        <a:rPr lang="en-US" altLang="zh-CN"/>
                        <a:t>PAN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Conv-&gt;13*13*5*(5+80)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-&gt;26*26*5*(5+80)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-&gt;52*52*5*(5+80)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DIoU Loss</a:t>
                      </a:r>
                      <a:endParaRPr lang="en-US" altLang="zh-CN"/>
                    </a:p>
                  </a:txBody>
                  <a:tcPr/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YOLO-v5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darknet53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focus csp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SPP csp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FPN+PAN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Conv-&gt;13*13*5*(5+80)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-&gt;26*26*5*(5+80)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-&gt;52*52*5*(5+80)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GIoU Loss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Configuration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2129155" y="5836920"/>
            <a:ext cx="171132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Training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13" r="21022"/>
          <a:stretch>
            <a:fillRect/>
          </a:stretch>
        </p:blipFill>
        <p:spPr>
          <a:xfrm>
            <a:off x="0" y="972820"/>
            <a:ext cx="5718810" cy="4802505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8296275" y="5836920"/>
            <a:ext cx="25927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Developing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840" y="972185"/>
            <a:ext cx="6194425" cy="48031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Training YOLO-v5 5.0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2"/>
          <p:cNvSpPr txBox="1"/>
          <p:nvPr/>
        </p:nvSpPr>
        <p:spPr>
          <a:xfrm>
            <a:off x="28575" y="1938655"/>
            <a:ext cx="4651375" cy="11664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Four Weights Traing Epochs (until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converge):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2" name="标题 2"/>
          <p:cNvSpPr txBox="1"/>
          <p:nvPr/>
        </p:nvSpPr>
        <p:spPr>
          <a:xfrm>
            <a:off x="28575" y="5917565"/>
            <a:ext cx="947864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Data Set Tranformation by Python Script: </a:t>
            </a:r>
            <a:r>
              <a:rPr lang="en-US" altLang="zh-CN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dataset.py</a:t>
            </a:r>
            <a:endParaRPr lang="en-US" altLang="zh-CN" b="1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6" name="图片 26" descr="2960dce8-bef6-42db-83be-271a51355a4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70" y="926465"/>
            <a:ext cx="7295515" cy="4181475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6789420" y="5031740"/>
            <a:ext cx="452691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wandb visualization during training process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924560" y="3019425"/>
            <a:ext cx="4186555" cy="2088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S(Small): 150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M(Medium): 100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L(Large): 120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X(Extra-Large): 120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28370"/>
            <a:ext cx="74822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Software Structure: Vue +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Flask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200px-Flask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80" y="1884045"/>
            <a:ext cx="4314190" cy="16897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991995" y="1853565"/>
            <a:ext cx="1895475" cy="179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 txBox="1"/>
          <p:nvPr/>
        </p:nvSpPr>
        <p:spPr>
          <a:xfrm>
            <a:off x="5956935" y="4721225"/>
            <a:ext cx="623506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is based on Python, so Pytorch based API could be more easily to implement</a:t>
            </a:r>
            <a:endParaRPr lang="en-US" altLang="zh-CN" sz="24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01320" y="4721225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Vue is a powerful front-end framework which have a variety of components </a:t>
            </a:r>
            <a:endParaRPr lang="en-US" altLang="zh-CN" sz="24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2097405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Front-end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029575" y="3810000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Back-end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base - MySQL 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7625" y="3968750"/>
            <a:ext cx="6487795" cy="11963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ER diagram and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Table constraints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4090035" y="5705475"/>
            <a:ext cx="3465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SHA-256 encryption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4" name="图片 3" descr="562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" y="1317625"/>
            <a:ext cx="4055745" cy="2393950"/>
          </a:xfrm>
          <a:prstGeom prst="rect">
            <a:avLst/>
          </a:prstGeom>
        </p:spPr>
      </p:pic>
      <p:pic>
        <p:nvPicPr>
          <p:cNvPr id="6" name="图片 6" descr="ER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930" y="1066800"/>
            <a:ext cx="6127750" cy="2719070"/>
          </a:xfrm>
          <a:prstGeom prst="rect">
            <a:avLst/>
          </a:prstGeom>
        </p:spPr>
      </p:pic>
      <p:pic>
        <p:nvPicPr>
          <p:cNvPr id="8" name="图片 7" descr="火柴截图202204042104228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" y="4708525"/>
            <a:ext cx="11579860" cy="7893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3.Methods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mAP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" name="图片 32" descr="YOLOv5-mAP_0.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175" y="810260"/>
            <a:ext cx="9267825" cy="6047740"/>
          </a:xfrm>
          <a:prstGeom prst="rect">
            <a:avLst/>
          </a:prstGeom>
        </p:spPr>
      </p:pic>
      <p:sp>
        <p:nvSpPr>
          <p:cNvPr id="3" name="标题 71"/>
          <p:cNvSpPr>
            <a:spLocks noGrp="1"/>
          </p:cNvSpPr>
          <p:nvPr/>
        </p:nvSpPr>
        <p:spPr>
          <a:xfrm>
            <a:off x="528320" y="2937510"/>
            <a:ext cx="5094605" cy="1793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5572CA"/>
                </a:solidFill>
                <a:latin typeface="Times New Roman" panose="02020603050405020304" charset="0"/>
                <a:cs typeface="Times New Roman" panose="02020603050405020304" charset="0"/>
              </a:rPr>
              <a:t>S: 0.2831</a:t>
            </a:r>
            <a:endParaRPr lang="en-US" altLang="zh-CN" b="1" dirty="0">
              <a:solidFill>
                <a:srgbClr val="5572CA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ADD99B"/>
                </a:solidFill>
                <a:latin typeface="Times New Roman" panose="02020603050405020304" charset="0"/>
                <a:cs typeface="Times New Roman" panose="02020603050405020304" charset="0"/>
              </a:rPr>
              <a:t>M: 0.7147</a:t>
            </a:r>
            <a:endParaRPr lang="en-US" altLang="zh-CN" b="1" dirty="0">
              <a:solidFill>
                <a:srgbClr val="ADD99B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DCC5F"/>
                </a:solidFill>
                <a:latin typeface="Times New Roman" panose="02020603050405020304" charset="0"/>
                <a:cs typeface="Times New Roman" panose="02020603050405020304" charset="0"/>
              </a:rPr>
              <a:t>L: 0.7470</a:t>
            </a:r>
            <a:endParaRPr lang="en-US" altLang="zh-CN" b="1" dirty="0">
              <a:solidFill>
                <a:srgbClr val="FDCC5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EE6262"/>
                </a:solidFill>
                <a:latin typeface="Times New Roman" panose="02020603050405020304" charset="0"/>
                <a:cs typeface="Times New Roman" panose="02020603050405020304" charset="0"/>
              </a:rPr>
              <a:t>X: 0.4277</a:t>
            </a:r>
            <a:endParaRPr lang="en-US" altLang="zh-CN" b="1" dirty="0">
              <a:solidFill>
                <a:srgbClr val="EE626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class-loss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1" name="图片 31" descr="YOLOv5-cls_los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655" y="869950"/>
            <a:ext cx="9176385" cy="5988050"/>
          </a:xfrm>
          <a:prstGeom prst="rect">
            <a:avLst/>
          </a:prstGeom>
        </p:spPr>
      </p:pic>
      <p:sp>
        <p:nvSpPr>
          <p:cNvPr id="3" name="标题 71"/>
          <p:cNvSpPr>
            <a:spLocks noGrp="1"/>
          </p:cNvSpPr>
          <p:nvPr/>
        </p:nvSpPr>
        <p:spPr>
          <a:xfrm>
            <a:off x="351790" y="2967355"/>
            <a:ext cx="5094605" cy="1793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5572CA"/>
                </a:solidFill>
                <a:latin typeface="Times New Roman" panose="02020603050405020304" charset="0"/>
                <a:cs typeface="Times New Roman" panose="02020603050405020304" charset="0"/>
              </a:rPr>
              <a:t>S: 0.0274</a:t>
            </a:r>
            <a:endParaRPr lang="en-US" altLang="zh-CN" b="1" dirty="0">
              <a:solidFill>
                <a:srgbClr val="5572CA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ADD99B"/>
                </a:solidFill>
                <a:latin typeface="Times New Roman" panose="02020603050405020304" charset="0"/>
                <a:cs typeface="Times New Roman" panose="02020603050405020304" charset="0"/>
              </a:rPr>
              <a:t>M: 0.0068</a:t>
            </a:r>
            <a:endParaRPr lang="en-US" altLang="zh-CN" b="1" dirty="0">
              <a:solidFill>
                <a:srgbClr val="ADD99B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DCC5F"/>
                </a:solidFill>
                <a:latin typeface="Times New Roman" panose="02020603050405020304" charset="0"/>
                <a:cs typeface="Times New Roman" panose="02020603050405020304" charset="0"/>
              </a:rPr>
              <a:t>L: 0.0052</a:t>
            </a:r>
            <a:endParaRPr lang="en-US" altLang="zh-CN" b="1" dirty="0">
              <a:solidFill>
                <a:srgbClr val="FDCC5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EE6262"/>
                </a:solidFill>
                <a:latin typeface="Times New Roman" panose="02020603050405020304" charset="0"/>
                <a:cs typeface="Times New Roman" panose="02020603050405020304" charset="0"/>
              </a:rPr>
              <a:t>X: 0.0195</a:t>
            </a:r>
            <a:endParaRPr lang="en-US" altLang="zh-CN" b="1" dirty="0">
              <a:solidFill>
                <a:srgbClr val="EE626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b="1" dirty="0">
              <a:solidFill>
                <a:srgbClr val="EE626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box-loss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0" name="图片 30" descr="YOLOv5-box_los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080" y="729615"/>
            <a:ext cx="9204960" cy="6006465"/>
          </a:xfrm>
          <a:prstGeom prst="rect">
            <a:avLst/>
          </a:prstGeom>
        </p:spPr>
      </p:pic>
      <p:sp>
        <p:nvSpPr>
          <p:cNvPr id="4" name="标题 71"/>
          <p:cNvSpPr>
            <a:spLocks noGrp="1"/>
          </p:cNvSpPr>
          <p:nvPr/>
        </p:nvSpPr>
        <p:spPr>
          <a:xfrm>
            <a:off x="520065" y="2967355"/>
            <a:ext cx="5094605" cy="1793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5572CA"/>
                </a:solidFill>
                <a:latin typeface="Times New Roman" panose="02020603050405020304" charset="0"/>
                <a:cs typeface="Times New Roman" panose="02020603050405020304" charset="0"/>
              </a:rPr>
              <a:t>S: 0.0500</a:t>
            </a:r>
            <a:endParaRPr lang="en-US" altLang="zh-CN" b="1" dirty="0">
              <a:solidFill>
                <a:srgbClr val="5572CA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ADD99B"/>
                </a:solidFill>
                <a:latin typeface="Times New Roman" panose="02020603050405020304" charset="0"/>
                <a:cs typeface="Times New Roman" panose="02020603050405020304" charset="0"/>
              </a:rPr>
              <a:t>M: 0.0255</a:t>
            </a:r>
            <a:endParaRPr lang="en-US" altLang="zh-CN" b="1" dirty="0">
              <a:solidFill>
                <a:srgbClr val="ADD99B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DCC5F"/>
                </a:solidFill>
                <a:latin typeface="Times New Roman" panose="02020603050405020304" charset="0"/>
                <a:cs typeface="Times New Roman" panose="02020603050405020304" charset="0"/>
              </a:rPr>
              <a:t>L: 0.0225</a:t>
            </a:r>
            <a:endParaRPr lang="en-US" altLang="zh-CN" b="1" dirty="0">
              <a:solidFill>
                <a:srgbClr val="FDCC5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EE6262"/>
                </a:solidFill>
                <a:latin typeface="Times New Roman" panose="02020603050405020304" charset="0"/>
                <a:cs typeface="Times New Roman" panose="02020603050405020304" charset="0"/>
              </a:rPr>
              <a:t>X: 0.0402</a:t>
            </a:r>
            <a:endParaRPr lang="en-US" altLang="zh-CN" b="1" dirty="0">
              <a:solidFill>
                <a:srgbClr val="EE626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b="1" dirty="0">
              <a:solidFill>
                <a:srgbClr val="EE626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Compare with Other Algorithms (VOC-2007)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00" name="图片 99"/>
          <p:cNvPicPr/>
          <p:nvPr>
            <p:custDataLst>
              <p:tags r:id="rId6"/>
            </p:custDataLst>
          </p:nvPr>
        </p:nvPicPr>
        <p:blipFill>
          <a:blip r:embed="rId7"/>
          <a:srcRect l="6657" t="8527" r="8703"/>
          <a:stretch>
            <a:fillRect/>
          </a:stretch>
        </p:blipFill>
        <p:spPr>
          <a:xfrm>
            <a:off x="1579880" y="851535"/>
            <a:ext cx="8702675" cy="6006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Main Page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图片 5" descr="IMG_256"/>
          <p:cNvPicPr>
            <a:picLocks noChangeAspect="1"/>
          </p:cNvPicPr>
          <p:nvPr/>
        </p:nvPicPr>
        <p:blipFill>
          <a:blip r:embed="rId3"/>
          <a:srcRect l="4920" t="12464" r="11644" b="1160"/>
          <a:stretch>
            <a:fillRect/>
          </a:stretch>
        </p:blipFill>
        <p:spPr>
          <a:xfrm>
            <a:off x="291465" y="775970"/>
            <a:ext cx="11900535" cy="6082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Login Page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火柴截图202204102203195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838200"/>
            <a:ext cx="12324715" cy="6019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Sign Up Page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火柴截图20220410220307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20" y="833120"/>
            <a:ext cx="12410440" cy="60248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Collections (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List View)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火柴截图202204102203586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680"/>
            <a:ext cx="12191365" cy="59956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Collections (Image View)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火柴截图202204102204162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12192000" cy="60077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Collections (Day/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Night mode switch)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火柴截图202204102204277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535"/>
            <a:ext cx="12192000" cy="59499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Image View and Notification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Bar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火柴截图20220410220551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095"/>
            <a:ext cx="12191365" cy="5970905"/>
          </a:xfrm>
          <a:prstGeom prst="rect">
            <a:avLst/>
          </a:prstGeom>
        </p:spPr>
      </p:pic>
      <p:pic>
        <p:nvPicPr>
          <p:cNvPr id="4" name="图片 3" descr="火柴截图202204102204573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0" y="1742440"/>
            <a:ext cx="3810000" cy="10858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Version Control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8873490" y="5740400"/>
            <a:ext cx="27959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4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Release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295"/>
            <a:ext cx="8259445" cy="5542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5719445" y="5740400"/>
            <a:ext cx="243141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76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Commits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8175" y="4286250"/>
            <a:ext cx="699770" cy="1625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725" y="3696335"/>
            <a:ext cx="3129915" cy="19189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Tests - Postman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3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03275"/>
            <a:ext cx="12192635" cy="569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Tests -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Selenium</a:t>
            </a:r>
            <a:b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475605" y="5727065"/>
            <a:ext cx="182753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29" name="图片 2"/>
          <p:cNvPicPr>
            <a:picLocks noChangeAspect="1"/>
          </p:cNvPicPr>
          <p:nvPr/>
        </p:nvPicPr>
        <p:blipFill>
          <a:blip r:embed="rId6"/>
          <a:srcRect r="20948" b="2796"/>
          <a:stretch>
            <a:fillRect/>
          </a:stretch>
        </p:blipFill>
        <p:spPr>
          <a:xfrm>
            <a:off x="389255" y="831215"/>
            <a:ext cx="11413490" cy="602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Tests -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Pytest</a:t>
            </a:r>
            <a:b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90" y="854710"/>
            <a:ext cx="11285220" cy="600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final 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14070"/>
            <a:ext cx="12192000" cy="60439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 - 1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460" y="729615"/>
            <a:ext cx="11939905" cy="6523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[1] Vishwakarma S, Agrawal A. A survey on activity recognition and behavior understanding in video surveillance [J]. The Visual Computer, 2012: 1-27.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[2] K. He, G. Gkioxari, P. Doll´ar, and R. Girshick, “Mask rcnn,” in Computer Vision (ICCV), 2017 IEEE International Conference on. IEEE, 2017, pp. 2980–2988.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[3] K. Kang, H. Li, J. Yan, X. Zeng, B. Yang, T. Xiao, C. Zhang, Z. Wang, R. Wang, X. Wang et al., “T-cnn: Tubelets with convolutional neural networks for object detection from videos,” IEEE Transactions on Circuits and Systems for Video Technology, vol. 28, no. 10, pp. 2896–2907, 2018. 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[4] LeCun Y, Bengio Y, Hinton G. Deep learning[J]. nature, 2015, 521(7553): 436-444.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[5] Jiang B, Luo R, Mao J, et al. Acquisition of localization confidence for accurate object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detection[C]//Proceedings of the European conference on computer vision (ECCV). 2018: 784-799.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[6] Viola P, Jones M J. Robust real-time face detection[J]. International journal of computer vision, 2004, 57(2): 137-154.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[7] Dalal N, Triggs B. Histograms of oriented gradients for human detection[C]//2005 IEEE computer society conference on computer vision and pattern recognition (CVPR'05). Ieee, 2005, 1: 886-893.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[8] Felzenszwalb P F, Girshick R B, McAllester D, et al. Object detection with discriminatively trained part-based models[J]. IEEE transactions on pattern analysis and machine intelligence, 2009, 32(9): 1627-1645.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[9] Krizhevsky A, Sutskever I, Hinton G E. Imagenet classification with deep convolutional neural networks[J]. Advances in neural information processing systems, 2012, 25.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- 2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0985" y="729615"/>
            <a:ext cx="11931650" cy="686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[10] Law H, Deng J. Cornernet: Detecting objects as paired keypoints[C]//Proceedings of the European conference on computer vision (ECCV). 2018: 734-750.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[11] Zou, Zhengxia, et al. "Object detection in 20 years: A survey." arXiv preprint arXiv:1905.05055 (2019).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[12] Redmon, Joseph, et al. "You Only Look Once: Unified, Real-Time Object Detection." (2015):779-788.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[13] W. Liu, D. Anguelov, D. Erhan, C. Szegedy, S. Reed, C.-Y.Fu, and A. C. Berg, “Ssd: Single shot multibox detector,” in European conference on computer vision. Springer, 2016, 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pp. 21–37.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[14] Liu, Wei, et al. "SSD: Single Shot MultiBox Detector." European Conference on Computer Vision Springer International Publishing, 2016:21-37.S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[15] C.-Y. Fu, W. Liu, A. Ranga, A. Tyagi, and A. C. Berg. DSSD: Deconvolutional single shot detector. arXiv:1701.06659, 2016. 1, 2, 8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[16] Z. Li and F. Zhou. Fssd: Feature fusion single shot multibox detector. arXiv preprint arXiv:1712.00960, 2017. 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[17] Lin T Y, Goyal P, Girshick R, et al. Focal loss for dense object detection[C]//Proceedings of the IEEE international conference on computer vision. 2017: 2980-2988.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[18] Girshick R, Donahue J, Darrell T, et al. Rich feature hierarchies for accurate object detection and semantic segmentation[C]//Proceedings of the IEEE conference on computer vision and pattern recognition. 2014: 580-587.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[19] Girshick R. Fast r-cnn[C]//Proceedings of the IEEE international conference on computer vision. 2015: 1440-1448.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- 3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2415" y="729615"/>
            <a:ext cx="11918950" cy="550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[20] S. Ren, K. He, R. Girshick, and J. Sun. Faster R-CNN: Towards real-time object detection with region proposal networks. In NIPS, 2015.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[21] Cai, Z., Vasconcelos, N.: Cascade r-cnn: Delving into high quality object detection. arXiv preprint arXiv:1712.00726 (2017) 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[22] Everingham M, Eslami S M, Van Gool L, et al. The pascal visual object classes challenge: A retrospective[J]. International journal of computer vision, 2015, 111(1): 98-136.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[23] Goodfellow I, Pouget-Abadie J, Mirza M, et al. Generative adversarial nets[J]. Advances in neural information processing systems, 2014, 27.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[24] Redmon J, Farhadi A. YOLO9000: better, faster, stronger[C]//Proceedings of the IEEE conference on computer vision and pattern recognition. 2017: 7263-7271.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[25] Joseph Redmon and Ali Farhadi. YOLOv3: An incremental improvement. arXiv preprint arXiv:1804.02767, 2018.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[26] Alexey Bochkovskiy, Chien-Yao Wang, and HongYuan Mark Liao. Yolov4: Optimal speed and accuracy of object detection. arXiv preprint arXiv:2004.10934, 2020.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[27] Berle I. The Future of Face Recognition Technology and Ethico: Legal Issues[M]//Face Recognition Technology. Springer, Cham, 2020: 163-184.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Website Based on Deep Learning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2077085"/>
            <a:ext cx="9177655" cy="44494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6540" y="937260"/>
            <a:ext cx="11678920" cy="5354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下箭头 1"/>
          <p:cNvSpPr/>
          <p:nvPr/>
        </p:nvSpPr>
        <p:spPr>
          <a:xfrm>
            <a:off x="7272020" y="775970"/>
            <a:ext cx="339725" cy="548005"/>
          </a:xfrm>
          <a:prstGeom prst="downArrow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07530" y="105410"/>
            <a:ext cx="171450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Basis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Era - Before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2014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1630" y="1228725"/>
            <a:ext cx="3469005" cy="107823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latin typeface="+mn-ea"/>
              </a:rPr>
              <a:t>Viola Jones Detectors (2001)</a:t>
            </a:r>
            <a:endParaRPr lang="en-US" altLang="zh-CN" b="1" spc="100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8425" y="4403725"/>
            <a:ext cx="3568700" cy="215773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latin typeface="+mn-ea"/>
              </a:rPr>
              <a:t>DPM(2008), which stands for Deformable Part-based Model, was the winner of the VOC-2007 competition (End)</a:t>
            </a:r>
            <a:endParaRPr lang="en-US" altLang="zh-CN" b="1" spc="100" dirty="0">
              <a:latin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Haar_Feature_that_looks_similar_to_the_eye_region_which_is_darker_than_the_upper_cheeks_is_applied_onto_a_fa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847090"/>
            <a:ext cx="3323590" cy="117538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2550" y="2039620"/>
            <a:ext cx="3819525" cy="4818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7310120" y="847090"/>
            <a:ext cx="4882515" cy="6010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151630" y="3155950"/>
            <a:ext cx="3221990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latin typeface="+mn-ea"/>
              </a:rPr>
              <a:t>HOG Detector(2005)</a:t>
            </a:r>
            <a:endParaRPr lang="en-US" altLang="zh-CN" b="1" spc="100" dirty="0">
              <a:latin typeface="+mn-ea"/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810635" y="1612265"/>
            <a:ext cx="304165" cy="172085"/>
          </a:xfrm>
          <a:prstGeom prst="leftArrow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箭头 6"/>
          <p:cNvSpPr/>
          <p:nvPr/>
        </p:nvSpPr>
        <p:spPr>
          <a:xfrm>
            <a:off x="3846195" y="3455670"/>
            <a:ext cx="304165" cy="172085"/>
          </a:xfrm>
          <a:prstGeom prst="leftArrow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 rot="10800000">
            <a:off x="7172960" y="5330190"/>
            <a:ext cx="304165" cy="172085"/>
          </a:xfrm>
          <a:prstGeom prst="leftArrow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标题 2"/>
          <p:cNvSpPr txBox="1"/>
          <p:nvPr/>
        </p:nvSpPr>
        <p:spPr>
          <a:xfrm>
            <a:off x="3908425" y="6420485"/>
            <a:ext cx="3778250" cy="349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More details in the final report.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2854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Deep Learning Era - After 2014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915" y="5118735"/>
            <a:ext cx="668210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One-stage (Yolo, SSD, RetinaNet, and CornerNet) - </a:t>
            </a: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Faster!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02780" y="4879340"/>
            <a:ext cx="4904105" cy="179768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Two-stage (Faster R-CNN) 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More accurate! embrace the idea of “from coarse to fine”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-46990" y="2116455"/>
            <a:ext cx="6555105" cy="3153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508115" y="1685290"/>
            <a:ext cx="568325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32105" y="989330"/>
            <a:ext cx="834390" cy="431800"/>
          </a:xfrm>
          <a:prstGeom prst="rect">
            <a:avLst/>
          </a:prstGeom>
          <a:solidFill>
            <a:srgbClr val="FA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105" y="1685290"/>
            <a:ext cx="834390" cy="431165"/>
          </a:xfrm>
          <a:prstGeom prst="rect">
            <a:avLst/>
          </a:prstGeom>
          <a:solidFill>
            <a:srgbClr val="D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92225" y="77597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Train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2225" y="149479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Test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2595" y="1066165"/>
            <a:ext cx="511429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Extra </a:t>
            </a: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Region Proposal</a:t>
            </a:r>
            <a:r>
              <a:rPr lang="en-US" altLang="zh-CN" sz="2400" b="1" spc="100" dirty="0">
                <a:latin typeface="+mn-ea"/>
              </a:rPr>
              <a:t> Stage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48815" y="1242060"/>
            <a:ext cx="511429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philosophy of detecting the objects in only one step</a:t>
            </a:r>
            <a:endParaRPr lang="en-US" altLang="zh-CN" sz="2400" b="1" spc="100" dirty="0"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Algorithm 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5627370" y="2081530"/>
            <a:ext cx="126936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0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1498" t="5669" r="1642" b="2596"/>
          <a:stretch>
            <a:fillRect/>
          </a:stretch>
        </p:blipFill>
        <p:spPr>
          <a:xfrm>
            <a:off x="0" y="864870"/>
            <a:ext cx="5164455" cy="3159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2"/>
          <p:cNvSpPr txBox="1"/>
          <p:nvPr/>
        </p:nvSpPr>
        <p:spPr>
          <a:xfrm>
            <a:off x="5764530" y="3110230"/>
            <a:ext cx="126936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422005" y="5836285"/>
            <a:ext cx="279082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024630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285" y="9436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左箭头 7"/>
          <p:cNvSpPr/>
          <p:nvPr/>
        </p:nvSpPr>
        <p:spPr>
          <a:xfrm>
            <a:off x="5243830" y="2314575"/>
            <a:ext cx="304165" cy="172085"/>
          </a:xfrm>
          <a:prstGeom prst="leftArrow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 rot="16200000">
            <a:off x="6020435" y="3679190"/>
            <a:ext cx="304165" cy="172085"/>
          </a:xfrm>
          <a:prstGeom prst="leftArrow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 rot="5400000">
            <a:off x="9575800" y="5612765"/>
            <a:ext cx="304165" cy="172085"/>
          </a:xfrm>
          <a:prstGeom prst="leftArrow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KSO_WM_UNIT_PLACING_PICTURE_USER_VIEWPORT" val="{&quot;height&quot;:5398,&quot;width&quot;:8824}"/>
</p:tagLst>
</file>

<file path=ppt/tags/tag15.xml><?xml version="1.0" encoding="utf-8"?>
<p:tagLst xmlns:p="http://schemas.openxmlformats.org/presentationml/2006/main">
  <p:tag name="KSO_WM_UNIT_PLACING_PICTURE_USER_VIEWPORT" val="{&quot;height&quot;:4359,&quot;width&quot;:10854}"/>
</p:tagLst>
</file>

<file path=ppt/tags/tag16.xml><?xml version="1.0" encoding="utf-8"?>
<p:tagLst xmlns:p="http://schemas.openxmlformats.org/presentationml/2006/main">
  <p:tag name="KSO_WM_UNIT_TABLE_BEAUTIFY" val="smartTable{45b98852-7229-46f3-9ab3-7ebb1f169222}"/>
  <p:tag name="TABLE_ENDDRAG_ORIGIN_RECT" val="940*352"/>
  <p:tag name="TABLE_ENDDRAG_RECT" val="14*118*940*352"/>
</p:tagLst>
</file>

<file path=ppt/tags/tag17.xml><?xml version="1.0" encoding="utf-8"?>
<p:tagLst xmlns:p="http://schemas.openxmlformats.org/presentationml/2006/main">
  <p:tag name="KSO_WM_UNIT_PLACING_PICTURE_USER_VIEWPORT" val="{&quot;height&quot;:9270,&quot;width&quot;:16320}"/>
</p:tagLst>
</file>

<file path=ppt/tags/tag1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370*4529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9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6951</Words>
  <Application>WPS 演示</Application>
  <PresentationFormat>宽屏</PresentationFormat>
  <Paragraphs>333</Paragraphs>
  <Slides>39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6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Times New Roman</vt:lpstr>
      <vt:lpstr>Arial Unicode MS</vt:lpstr>
      <vt:lpstr>Arial Black</vt:lpstr>
      <vt:lpstr>Century Gothic</vt:lpstr>
      <vt:lpstr>Office 主题​​</vt:lpstr>
      <vt:lpstr>1_OfficePLUS</vt:lpstr>
      <vt:lpstr>Object Detection Website Based on Deep Learning</vt:lpstr>
      <vt:lpstr>PowerPoint 演示文稿</vt:lpstr>
      <vt:lpstr>PowerPoint 演示文稿</vt:lpstr>
      <vt:lpstr>Definition of Object Detection</vt:lpstr>
      <vt:lpstr>Related Tasks</vt:lpstr>
      <vt:lpstr>PowerPoint 演示文稿</vt:lpstr>
      <vt:lpstr>Traditional Era - Before 2014</vt:lpstr>
      <vt:lpstr>Deep Learning Era - After 2014</vt:lpstr>
      <vt:lpstr>State of Art Deep Learning Algorithm </vt:lpstr>
      <vt:lpstr>Dataset - VOC 2007  </vt:lpstr>
      <vt:lpstr>Evaluation </vt:lpstr>
      <vt:lpstr>Challenges</vt:lpstr>
      <vt:lpstr>PowerPoint 演示文稿</vt:lpstr>
      <vt:lpstr>YOLO (v1-v5)</vt:lpstr>
      <vt:lpstr>Configuration</vt:lpstr>
      <vt:lpstr>Training YOLO-v5 5.0</vt:lpstr>
      <vt:lpstr>Implementation</vt:lpstr>
      <vt:lpstr>Database - MySQL </vt:lpstr>
      <vt:lpstr>PowerPoint 演示文稿</vt:lpstr>
      <vt:lpstr>mAP</vt:lpstr>
      <vt:lpstr>class-loss</vt:lpstr>
      <vt:lpstr>box-loss</vt:lpstr>
      <vt:lpstr>Compare with Other Algorithms (VOC-2007)</vt:lpstr>
      <vt:lpstr>Main Page</vt:lpstr>
      <vt:lpstr>Login Page</vt:lpstr>
      <vt:lpstr>Sign Up Page</vt:lpstr>
      <vt:lpstr>Collections (List View)</vt:lpstr>
      <vt:lpstr>Collections (Image View)</vt:lpstr>
      <vt:lpstr>Collections (Day/Night mode switch)</vt:lpstr>
      <vt:lpstr>Image View and Notification Bar</vt:lpstr>
      <vt:lpstr>Version Control</vt:lpstr>
      <vt:lpstr>Tests - Postman</vt:lpstr>
      <vt:lpstr>Tests - Selenium </vt:lpstr>
      <vt:lpstr>Tests - Pytest </vt:lpstr>
      <vt:lpstr>Demo</vt:lpstr>
      <vt:lpstr>Reference - 1</vt:lpstr>
      <vt:lpstr>Reference - 2 </vt:lpstr>
      <vt:lpstr>Reference - 3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DAZHA</cp:lastModifiedBy>
  <cp:revision>603</cp:revision>
  <dcterms:created xsi:type="dcterms:W3CDTF">2018-09-21T08:16:00Z</dcterms:created>
  <dcterms:modified xsi:type="dcterms:W3CDTF">2022-04-14T10:36:32Z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2052-11.1.0.11636</vt:lpwstr>
  </property>
  <property fmtid="{D5CDD505-2E9C-101B-9397-08002B2CF9AE}" pid="12" name="ICV">
    <vt:lpwstr>FBC621ACA08841BB984E1CE04398DE73</vt:lpwstr>
  </property>
</Properties>
</file>